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ppt/tags/tag49.xml" ContentType="application/vnd.openxmlformats-officedocument.presentationml.tags+xml"/>
  <Override PartName="/ppt/notesSlides/notesSlide49.xml" ContentType="application/vnd.openxmlformats-officedocument.presentationml.notesSlide+xml"/>
  <Override PartName="/ppt/tags/tag50.xml" ContentType="application/vnd.openxmlformats-officedocument.presentationml.tags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tags/tag54.xml" ContentType="application/vnd.openxmlformats-officedocument.presentationml.tags+xml"/>
  <Override PartName="/ppt/notesSlides/notesSlide54.xml" ContentType="application/vnd.openxmlformats-officedocument.presentationml.notesSlide+xml"/>
  <Override PartName="/ppt/tags/tag55.xml" ContentType="application/vnd.openxmlformats-officedocument.presentationml.tags+xml"/>
  <Override PartName="/ppt/notesSlides/notesSlide55.xml" ContentType="application/vnd.openxmlformats-officedocument.presentationml.notesSlide+xml"/>
  <Override PartName="/ppt/tags/tag56.xml" ContentType="application/vnd.openxmlformats-officedocument.presentationml.tags+xml"/>
  <Override PartName="/ppt/notesSlides/notesSlide56.xml" ContentType="application/vnd.openxmlformats-officedocument.presentationml.notesSlide+xml"/>
  <Override PartName="/ppt/tags/tag57.xml" ContentType="application/vnd.openxmlformats-officedocument.presentationml.tags+xml"/>
  <Override PartName="/ppt/notesSlides/notesSlide57.xml" ContentType="application/vnd.openxmlformats-officedocument.presentationml.notesSlide+xml"/>
  <Override PartName="/ppt/tags/tag58.xml" ContentType="application/vnd.openxmlformats-officedocument.presentationml.tags+xml"/>
  <Override PartName="/ppt/notesSlides/notesSlide58.xml" ContentType="application/vnd.openxmlformats-officedocument.presentationml.notesSlide+xml"/>
  <Override PartName="/ppt/tags/tag59.xml" ContentType="application/vnd.openxmlformats-officedocument.presentationml.tags+xml"/>
  <Override PartName="/ppt/notesSlides/notesSlide59.xml" ContentType="application/vnd.openxmlformats-officedocument.presentationml.notesSlide+xml"/>
  <Override PartName="/ppt/tags/tag60.xml" ContentType="application/vnd.openxmlformats-officedocument.presentationml.tags+xml"/>
  <Override PartName="/ppt/notesSlides/notesSlide60.xml" ContentType="application/vnd.openxmlformats-officedocument.presentationml.notesSlide+xml"/>
  <Override PartName="/ppt/tags/tag61.xml" ContentType="application/vnd.openxmlformats-officedocument.presentationml.tags+xml"/>
  <Override PartName="/ppt/notesSlides/notesSlide61.xml" ContentType="application/vnd.openxmlformats-officedocument.presentationml.notesSlide+xml"/>
  <Override PartName="/ppt/tags/tag62.xml" ContentType="application/vnd.openxmlformats-officedocument.presentationml.tags+xml"/>
  <Override PartName="/ppt/notesSlides/notesSlide62.xml" ContentType="application/vnd.openxmlformats-officedocument.presentationml.notesSlide+xml"/>
  <Override PartName="/ppt/tags/tag63.xml" ContentType="application/vnd.openxmlformats-officedocument.presentationml.tags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8"/>
  </p:notesMasterIdLst>
  <p:sldIdLst>
    <p:sldId id="401" r:id="rId5"/>
    <p:sldId id="428" r:id="rId6"/>
    <p:sldId id="619" r:id="rId7"/>
    <p:sldId id="624" r:id="rId8"/>
    <p:sldId id="625" r:id="rId9"/>
    <p:sldId id="628" r:id="rId10"/>
    <p:sldId id="627" r:id="rId11"/>
    <p:sldId id="630" r:id="rId12"/>
    <p:sldId id="626" r:id="rId13"/>
    <p:sldId id="632" r:id="rId14"/>
    <p:sldId id="633" r:id="rId15"/>
    <p:sldId id="634" r:id="rId16"/>
    <p:sldId id="639" r:id="rId17"/>
    <p:sldId id="641" r:id="rId18"/>
    <p:sldId id="644" r:id="rId19"/>
    <p:sldId id="645" r:id="rId20"/>
    <p:sldId id="648" r:id="rId21"/>
    <p:sldId id="650" r:id="rId22"/>
    <p:sldId id="653" r:id="rId23"/>
    <p:sldId id="654" r:id="rId24"/>
    <p:sldId id="660" r:id="rId25"/>
    <p:sldId id="666" r:id="rId26"/>
    <p:sldId id="667" r:id="rId27"/>
    <p:sldId id="668" r:id="rId28"/>
    <p:sldId id="669" r:id="rId29"/>
    <p:sldId id="670" r:id="rId30"/>
    <p:sldId id="671" r:id="rId31"/>
    <p:sldId id="672" r:id="rId32"/>
    <p:sldId id="673" r:id="rId33"/>
    <p:sldId id="674" r:id="rId34"/>
    <p:sldId id="675" r:id="rId35"/>
    <p:sldId id="676" r:id="rId36"/>
    <p:sldId id="655" r:id="rId37"/>
    <p:sldId id="656" r:id="rId38"/>
    <p:sldId id="510" r:id="rId39"/>
    <p:sldId id="486" r:id="rId40"/>
    <p:sldId id="629" r:id="rId41"/>
    <p:sldId id="635" r:id="rId42"/>
    <p:sldId id="636" r:id="rId43"/>
    <p:sldId id="647" r:id="rId44"/>
    <p:sldId id="640" r:id="rId45"/>
    <p:sldId id="651" r:id="rId46"/>
    <p:sldId id="652" r:id="rId47"/>
    <p:sldId id="658" r:id="rId48"/>
    <p:sldId id="659" r:id="rId49"/>
    <p:sldId id="560" r:id="rId50"/>
    <p:sldId id="642" r:id="rId51"/>
    <p:sldId id="564" r:id="rId52"/>
    <p:sldId id="569" r:id="rId53"/>
    <p:sldId id="616" r:id="rId54"/>
    <p:sldId id="453" r:id="rId55"/>
    <p:sldId id="618" r:id="rId56"/>
    <p:sldId id="665" r:id="rId57"/>
    <p:sldId id="567" r:id="rId58"/>
    <p:sldId id="588" r:id="rId59"/>
    <p:sldId id="663" r:id="rId60"/>
    <p:sldId id="615" r:id="rId61"/>
    <p:sldId id="661" r:id="rId62"/>
    <p:sldId id="662" r:id="rId63"/>
    <p:sldId id="427" r:id="rId64"/>
    <p:sldId id="459" r:id="rId65"/>
    <p:sldId id="621" r:id="rId66"/>
    <p:sldId id="664" r:id="rId67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ráč Petr" initials="VP" lastIdx="1" clrIdx="0">
    <p:extLst>
      <p:ext uri="{19B8F6BF-5375-455C-9EA6-DF929625EA0E}">
        <p15:presenceInfo xmlns:p15="http://schemas.microsoft.com/office/powerpoint/2012/main" userId="S-1-5-21-87323111-233066089-4003992289-1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68886"/>
    <a:srgbClr val="BFBFBF"/>
    <a:srgbClr val="1E5E9B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1" autoAdjust="0"/>
    <p:restoredTop sz="91160" autoAdjust="0"/>
  </p:normalViewPr>
  <p:slideViewPr>
    <p:cSldViewPr snapToGrid="0">
      <p:cViewPr varScale="1">
        <p:scale>
          <a:sx n="74" d="100"/>
          <a:sy n="74" d="100"/>
        </p:scale>
        <p:origin x="57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04.09.2024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773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702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5331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971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8113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9729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0085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7802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439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27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5391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3507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9485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4060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590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2813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1201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8409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4518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336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7774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742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4653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3939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479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7455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236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49197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031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1380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798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581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6556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33745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437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8309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8845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71353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89818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8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34413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6022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45014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87950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0886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9865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99536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5492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07647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3318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41243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4770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510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2125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602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547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04.09.2024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9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30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34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5" Type="http://schemas.openxmlformats.org/officeDocument/2006/relationships/image" Target="../media/image1.png"/><Relationship Id="rId4" Type="http://schemas.openxmlformats.org/officeDocument/2006/relationships/hyperlink" Target="Mo&#353;nov%203.9.%202024.pptx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5" Type="http://schemas.openxmlformats.org/officeDocument/2006/relationships/image" Target="../media/image44.JP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5" Type="http://schemas.openxmlformats.org/officeDocument/2006/relationships/image" Target="../media/image45.jp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49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04.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03. 09.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06. 2024 Defekt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kola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(Ultralight)</a:t>
            </a:r>
            <a:endParaRPr lang="sv-SE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1066,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Jednotka vyjela k odstranění letadla s propíchnutou pneumatikou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Pomocí transportního podvozku ULL odtažen do hangáru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0385554-ECA2-ED38-AE8F-F1105358B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608" y="3702856"/>
            <a:ext cx="3443392" cy="278340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AC66CE8-E2BF-7862-A48C-FEC8D45AF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571" y="3702856"/>
            <a:ext cx="4575464" cy="2783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1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06. 2024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palety při nakládce</a:t>
            </a:r>
            <a:endParaRPr lang="sv-SE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1075, Místo: APN S3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manipulaci s paletou pomocí VZV došlo k její poškození a rozsypání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9C543F2-95F5-0C7C-40B5-00869A336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13" y="2954414"/>
            <a:ext cx="6713000" cy="3841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122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en-US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29. 06. 2024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Zvednutý</a:t>
            </a:r>
            <a:r>
              <a:rPr lang="en-US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panel TWY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1068, Místo: TWY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Zvednutý panel v uzavřeném úseku TWY F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BD4A39-61B4-C2A3-C4FC-EC1312EB9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010" y="3671962"/>
            <a:ext cx="5715000" cy="25717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593BF66-2D8E-C33F-E59C-5021BE04A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805" y="2112299"/>
            <a:ext cx="3110223" cy="4131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4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62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 07. 2024 Opuštěné zavazadlo (03/2024)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1072, Místo: Odletový terminál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automatu na kávu nalezeno odložené kabinové zavazadlo tmavé barvy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Nález zavazadla nahlásil Pyrotechnik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Zavazadlo u automatu na kávu zanechala cestující, která prošla příletem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Zavazadlo bylo zkontrolováno Pyrotechnikem – vyhodnoceno jako negativní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Zavazadlo předáno na Reklamace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PČR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21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 07. 2024 Defekt Pneu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1074,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Cessna T182T Skylane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RWY na úrovni TWY C došlo k defektu na levém podvozkovém kole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 – odtaženo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90BB43-F306-475D-FB57-141FCA8FF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125" y="3465157"/>
            <a:ext cx="4112029" cy="3284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8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07. 2024 Opuštěné zavazadlo (04/2024)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t-BR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1079, 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odpadkovém koši nalezen kufr černé barvy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kamerových záznamů dohledána majitelka (Odlet Heraklion)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PČR a ÚBL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7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07. 2024 Opuštěné zavazadlo (05/2024)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t-BR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1080, 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Nalezena kartonová krabice na přepážce v odletové hale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Zjištěno, že kartonovou krabici v odletové hale zanechala zaměstnankyně obchodu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PČR a ÚBL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9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30716" y="1412876"/>
            <a:ext cx="12204000" cy="31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29. 07. 2024 Místní pohotovost – Kouř v kabině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1085, Místo: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TWR vyhlášená místní pohotovost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ohlásil, že cítí kouř v kokpitu letadla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Místní pohotovost ukončena na základě pominutí rizik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PLANY POPLACH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ŘLP, HZS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575BC1-DFCF-BE80-9683-FF9A9A844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778" y="3948732"/>
            <a:ext cx="4924522" cy="28261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7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30716" y="1412876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29. 07. 2024 Poškozená letadla při nakládce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1083,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Boeing 767, K67001 (Uzbekistan Airways)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nakládce došlo k nárazu stohu palet do lemu nákladních dveří letadla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DBF6E3D-DFD5-031B-9B84-CC3D0B063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561" y="3842940"/>
            <a:ext cx="3812415" cy="21444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63B6F9-97BB-1686-2A36-D5781AB67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58" y="3821690"/>
            <a:ext cx="3819006" cy="21481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A64C61-CD26-5B1E-AB89-D18BB8B92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6888" y="3842940"/>
            <a:ext cx="3819006" cy="2152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6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30716" y="1412876"/>
            <a:ext cx="122040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08. 08. 2024 Poškozen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návěstidla</a:t>
            </a:r>
            <a:endParaRPr lang="pt-BR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1092, Místo: APN 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pozemní kontrole letounu v údržbě, srazil zaměstnanec ext. firmy návěstidlo na APN S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374B39-A8B2-4021-FC25-66C0413BB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79" y="3465795"/>
            <a:ext cx="5861801" cy="286423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339A11-77C2-47C4-A867-3BBED1B40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169" y="3429000"/>
            <a:ext cx="3658658" cy="2864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0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04. 06. 2024 – 02. 09. 2024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09. 08. 2024 Opuštěné zavazadlo (06/2024)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t-BR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1088, 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Nalezen kufřík v odletové hale před Check-in č.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Vyhledán kamerový záznam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Kufřík zapomněla paní při odbavení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PČR a ÚBL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0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09. 08. 2024  Technická závada letadl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– </a:t>
            </a: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přistání mimo letiště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1087, Místo: Bartošovice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Jednotka HZS dostala informaci o letadle s poruchou motoru přistávající ze směru 04. V průběhu rozmísťování TWR hlásí že letadlo má již malou výšku, na letiště nedoletí a bude nouzově přistávat v katastru obce Bartošovice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6B2F8C-BF01-9D73-5A7F-4E5D33D78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491" y="3925555"/>
            <a:ext cx="4086791" cy="26768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8BF87F7-3F29-975F-F939-CBB2D4753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719" y="3908967"/>
            <a:ext cx="3820508" cy="2693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4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57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Datum: 	09. 08.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Čas:		 08:42 vyhlášení plné pohotovosti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08:59 vyhlášení letecké nehody mimo areál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Letadlo: Cessna P210N (OM – DKA)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Zasahující jednotky: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pohotovost: HZSP Letiště Ostrava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Letecká nehoda: HZSP Letiště Ostrava, 				HZS Nový Jičín, 				JSDH Studénka – Butovice, 				ZZS MSK, 				Policie ČR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8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10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08:42 Jednotce HZSP Letiště Ostrava vyhlášená plná pohotovost 		pro nouzové přistání letadla Cessna s poruchou motoru. 			Přistání letadla za cca 3 minuty ze směru dráhy 04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08:43		 Výjezd jednotky na vyčkávací místa podél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08:44		 Jednotka rozmístěna podél RWY, doplňující informace z 		věže, že letadlo má již malou výšku a na letiště s největší 		pravděpodobností nedoletí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08:45		 Věž podává informaci že letadlo nouzově přistálo v katastru 		obce Bartošovice. Věž předává poslední známou polohu letadla na BD letiště. 			BD informuje IBC o hlášené letecké nehodě a předává 		potřebné údaje s poslední známou polohou.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08:48	 	Jednotka ukončuje plnou pohotovost a vrací se zpět na svou 		základnu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08:49 Jednotka je zpět na své základně z místní pohotovosti a 		připravuje se vyjet s CAS 20 T 815 a VEA Mitsubishi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08:59 		Vyhlášen poplach pro jednotku na leteckou nehodu v 		Bartošovicích.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08:59	 	Jednotka vyjíždí s CAS 20 T 815 (GDX 726) a VEA Mitsubishi 		(GDX 721) na místo mimořádné události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2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444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09:10 Jednotka přijíždí na místo letecké nehody a zahajuje 			průzkum. Havarované letadlo se nachází na okraji pole 		převrácené a pilot je mimo letadlo. Pilotovi je poskytnuta 		předlékařská pomoc. Jednotka provádí odpojení baterie a 		protipožární opatření. 			Na místo přijíždí jednotka JSDH Studénka a vzápětí HZS 		stanice NJ. Velení zásahu si přebírá řídící důstojník. 			Jednotky začínají jímat unikající palivo. V době nehody se v 		nádržích má nacházet cca 400 l paliva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91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22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9:20  		Příjezd ZZS MSK na místo, pilot předán k ošetření. 			Jednotky provedly průzkum okolí místa havárie. 			S letadlem se nadále nebude hýbat a manipulovat, až do 		příjezdu úřadu pro zjíšťování leteckých nehod. 			V rámci možností pod letadlo umístěny záchytné vany pro 		jímání dalšího paliva.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10:10 Redukce sil a prostředků na místě. Jednotka HZSP Letiště 		Ostrava odjíždí zpět na svou základu. 			Na místě zůstává HZS NJ.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10:39	 Jednotka zpět na své základně, provádí úklid vozidel po 		zásahu.	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1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CDA3DB9-4366-C6AC-822F-59C974E7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683" y="2607196"/>
            <a:ext cx="5585923" cy="33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88C77B2-DC24-996E-9B01-98E3615A6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0692" y="2607196"/>
            <a:ext cx="5598572" cy="33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7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Picture 2" descr="L:\PROVOZ\2_HZS\Fotky\2024\08 Srpen 2024\9.8.2024 Letecká nehoda\20240809_092030.jpg">
            <a:extLst>
              <a:ext uri="{FF2B5EF4-FFF2-40B4-BE49-F238E27FC236}">
                <a16:creationId xmlns:a16="http://schemas.microsoft.com/office/drawing/2014/main" id="{58BBB518-975D-AE7C-6C67-97BE1F643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1326" y="2018394"/>
            <a:ext cx="8208912" cy="461751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9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Picture 2" descr="L:\PROVOZ\2_HZS\Fotky\2024\08 Srpen 2024\9.8.2024 Letecká nehoda\20240809_092346.jpg">
            <a:extLst>
              <a:ext uri="{FF2B5EF4-FFF2-40B4-BE49-F238E27FC236}">
                <a16:creationId xmlns:a16="http://schemas.microsoft.com/office/drawing/2014/main" id="{C0129A11-7067-0D26-CE51-00A45212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3164" y="2070349"/>
            <a:ext cx="8192909" cy="460851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3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 06. 2024 Poškození zásilky (déšť)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(ID ---),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Zboží bylo na vozících vytaženo pracovníky letiště a nebylo před nakládkou do letadla zabezpečeno proti dešti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Projednáno na mimořádném zasedání BK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C2A44C5-EA0D-FBCA-D493-F299316CD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914" y="3429000"/>
            <a:ext cx="3893181" cy="291988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0AFEF1-5D1D-3E4D-9362-CD5F6338F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907" y="3429000"/>
            <a:ext cx="3893180" cy="2919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4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Picture 2" descr="L:\PROVOZ\2_HZS\Fotky\2024\08 Srpen 2024\9.8.2024 Letecká nehoda\20240809_092741.jpg">
            <a:extLst>
              <a:ext uri="{FF2B5EF4-FFF2-40B4-BE49-F238E27FC236}">
                <a16:creationId xmlns:a16="http://schemas.microsoft.com/office/drawing/2014/main" id="{960592C8-0D40-52AC-9A8D-34A09A8CA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4620" y="2114405"/>
            <a:ext cx="8192910" cy="460851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4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Picture 2" descr="L:\PROVOZ\2_HZS\Fotky\2024\08 Srpen 2024\9.8.2024 Letecká nehoda\20240809_092621.jpg">
            <a:extLst>
              <a:ext uri="{FF2B5EF4-FFF2-40B4-BE49-F238E27FC236}">
                <a16:creationId xmlns:a16="http://schemas.microsoft.com/office/drawing/2014/main" id="{B6A90608-A527-7A4F-1D4A-8DDC19270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4228" y="2059958"/>
            <a:ext cx="8208912" cy="461751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0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pohotovost a letecká nehoda mimo areál letiště 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Picture 2" descr="L:\PROVOZ\2_HZS\Fotky\2024\08 Srpen 2024\9.8.2024 Letecká nehoda\20240809_092623.jpg">
            <a:extLst>
              <a:ext uri="{FF2B5EF4-FFF2-40B4-BE49-F238E27FC236}">
                <a16:creationId xmlns:a16="http://schemas.microsoft.com/office/drawing/2014/main" id="{50CD44A8-0B38-E11A-32F7-C5BF631A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1010" y="2084817"/>
            <a:ext cx="8192911" cy="460851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6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44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 08. 2024 DN – Bagážový vozík x Cisterna BGS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1093,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Cisterna BGS x bagážový vozík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Zaměstnanec odbavení letadel narazil vozíkem pro přepravu zavazadel do cisterny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SOL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FCE2FE-6503-7809-D5EB-0A73247E9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643" y="3605619"/>
            <a:ext cx="3990285" cy="29927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221F7E-F8A9-A497-2B4E-6E32B7226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522" y="3595567"/>
            <a:ext cx="2247814" cy="2989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5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844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08. 2024 Únik ropné látky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1094,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kamerových záznamů na BD bylo zjištěno, že došlo k úniku oleje / paliva z motoru č.1 letadla A-320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dešťové přeháňce byly vidět na ploše ropné barevné skvrny o velikosti asi 1 x 5 m. Odhad uniklého paliva nebo oleje byl podle mě asi 0,5 litru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HZS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CCA0597-CE0E-CF8D-17A2-986C25BDB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837" y="4313928"/>
            <a:ext cx="6580909" cy="2369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8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 06. 2024 Wildlife – Zajíc (03/2024) --- Potvrzeno ---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1058,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(B738) oznámil, že při přistání pravděpodobně srazili zajíce na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RWY, nalezen sražený zajíc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0B49E7-2D33-6073-EBCA-2D8AC0D27802}"/>
              </a:ext>
            </a:extLst>
          </p:cNvPr>
          <p:cNvSpPr txBox="1"/>
          <p:nvPr/>
        </p:nvSpPr>
        <p:spPr>
          <a:xfrm>
            <a:off x="6958914" y="591948"/>
            <a:ext cx="2712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ighlight>
                  <a:srgbClr val="FFFFFF"/>
                </a:highlight>
              </a:rPr>
              <a:t>Ilustrační foto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36F515D-E99A-30DF-46EB-45E87D6F2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857" y="3949734"/>
            <a:ext cx="5760720" cy="233489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99DFB38-F5C4-6A23-15E4-30C11EBF4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7446" y="3944177"/>
            <a:ext cx="2843646" cy="2346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 06. 2024 Wildlife – Zajíc (04/2024) --- Potvrzeno ---</a:t>
            </a:r>
          </a:p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1065,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(B738) oznámil, že při vzletu srazili zajíce na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RWY, nalezen sražený zajíc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60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07. 2024 BirdStrike (03/2024) –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 – Potvrzený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ctr" defTabSz="0">
              <a:spcAft>
                <a:spcPts val="500"/>
              </a:spcAft>
              <a:buAutoNum type="arabicPeriod"/>
            </a:pPr>
            <a:endParaRPr lang="sv-SE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1069,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B762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nahlásil střet s ptákem ve fázi podrovnání výšce cca 20ft nad povrchem RWY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VPL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4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04. 07. 2024 BirdStrike (04/2024) –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laštovka – Potvrzený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1070,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B738, Pilot oznámil střet s ptákem lehce za touchdown zónou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RWY, nalezena vlaštovka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VPL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3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06. 2024 Poškození zásilky (pneu)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(ID ---), Místo: APN S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nakládce B767 bylo poškozeno vozidlo – LP Pneu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Projednáno na mimořádném zasedání BK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584948-2686-CC44-A635-B179D2628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2" y="2972568"/>
            <a:ext cx="5240740" cy="3301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4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07. 2024 BirdStrike (0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/2024) –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Poštolka 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Potvrzený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1073,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B738, Pilot při pojíždění ohlásil možný střet s ptákem během přistání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RWY, nalezena poštolka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VPL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2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07. 2024 BirdStrike (0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/2024) –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Jiřička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Potvrzený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1082,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Boeing 738, Pilot po vzletu ohlásil střet s ptákem během rotace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Provedena kontrola dráhy BiOL, nalezena jiřička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Provedeno hlášení UZPN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VPL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0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97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nb-NO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08. 2024 BirdStrike (07/2024)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Jiřička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Potvrzený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1086,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Boeing 738, Pilot po vzletu oznámil, že během rotace a po rotaci projeli a proletěli hejnem ptáků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Provedena kontrola RWY – nalezena jiřička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Provedeno hlášení UZPN – POTVRZENÝ –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VPL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F38FB1-A33C-94F1-0DAD-B154D8050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029" y="4093344"/>
            <a:ext cx="4634562" cy="2255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6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nb-NO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08. 2024 BirdStrike (08/2024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otvrzený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1091, Místo: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Embraer ERJ-190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kontrole letadla nalezena krvavá šmouha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NEPOTVRZENÝ –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VPL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D6382B-38BA-8874-E063-8E99CC626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909" y="2018394"/>
            <a:ext cx="3537482" cy="4698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54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nb-NO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08. 2024 BirdStrike (0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nb-NO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/2024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Poštolka – ???</a:t>
            </a:r>
          </a:p>
          <a:p>
            <a:pPr algn="ctr" defTabSz="0">
              <a:spcAft>
                <a:spcPts val="500"/>
              </a:spcAft>
            </a:pPr>
            <a:endParaRPr lang="sv-SE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1095, Místo: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B738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odletu zasáhlo letadlo levým hlavním podvozkem ptáka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kontrole dráhy byla nalezena poštolka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VPL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2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652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nb-NO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08. 2024 BirdStrike (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nb-NO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/2024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??? – ???</a:t>
            </a:r>
          </a:p>
          <a:p>
            <a:pPr algn="ctr" defTabSz="0">
              <a:spcAft>
                <a:spcPts val="500"/>
              </a:spcAft>
            </a:pPr>
            <a:endParaRPr lang="sv-SE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1095, Místo: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B737 Max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po ukončení letu ohlásil na PAN stopy po střetu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bez viditelného poškození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RWY – pták nenalezen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pres?slideindex=1&amp;slidetitle="/>
              </a:rPr>
              <a:t>ODKAZ PPT BiOL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VPL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92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 07. 2024 Výcvik Humans factors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Přijatelné způsoby průkazu (AMC) a poradenský materiál (GM) k požadavkům na úřady, organizace a provoz pro letiště GM1 ADR.OR.E.005(j) Letištní příručka Zásady lidských činitelů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Poradenský materiál o uplatňování zásad lidských činitelů je obsažen v dokumentu ICAO Human Factors Training Manual (Doc 9683)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Instruktor: Petra Zbořilová (JAT)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9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PROPAGACE SEFETY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251B3C-657A-E546-0C42-4AA3B69D4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451" y="1992780"/>
            <a:ext cx="3499861" cy="47629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48835B0-1717-AAFE-C92F-D4794EF9A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509" y="1964438"/>
            <a:ext cx="3499860" cy="475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2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Regulatorní audity ÚCL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VIII. Regulatorní audit ÚCL: </a:t>
            </a:r>
            <a:r>
              <a:rPr lang="pt-BR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09. – 04. 10. 2024</a:t>
            </a:r>
            <a:endParaRPr lang="cs-CZ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Společně s kontrolou letiště: </a:t>
            </a:r>
            <a:r>
              <a:rPr lang="cs-CZ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 – 03. 10.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8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976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Opravy /uzavírky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Podzimní víkendová uzávěra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RWY v termínu 12-13 OCT od půlnoci pátek do půlnoci neděle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Možné další noční krátkodobé uzávěry – sledujte prosím NOTAM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Uzavírky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26-27 APR od půlnoci pátek do půlnoci neděle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18-19 OCT od půlnoci pátek do půlnoci neděle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cs-CZ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06. 2024 Únik paliva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1056, Místo: APN S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paliva velikosti 1 x 1,5 m – použita úkapová vana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48D1961-D28A-CF4C-EEAD-F265D9448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393" y="3052362"/>
            <a:ext cx="7620000" cy="3371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6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Regulace EU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54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CMS – aktualizace AMC/GM</a:t>
            </a:r>
          </a:p>
          <a:p>
            <a:pPr algn="ctr" defTabSz="0"/>
            <a:endParaRPr lang="pl-PL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AMC/GM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Konsolidované znění (02.08.2024)</a:t>
            </a:r>
            <a:b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 Amendment 8 (2023/003/R) – Letištní provozní služby (24. 03. 2023)</a:t>
            </a:r>
            <a:b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 Amendment 9 (2023/010/R) – Část IS.AR - Systém řízení bezpečnosti informací (ISMS)</a:t>
            </a:r>
            <a:b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 Amendment 10 (2024/004/R) –  Bezpečnost letišť, změna provozovatele letiště a hlášení událostí – více </a:t>
            </a:r>
            <a:b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termínů (53 str.)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(2024/005/R) – „AMC1 ADR.OR.D.005(b)(11) Systém řízení“ z Přílohy I do Přílohy III (6 str.)</a:t>
            </a:r>
          </a:p>
          <a:p>
            <a:pPr defTabSz="0">
              <a:spcAft>
                <a:spcPts val="1000"/>
              </a:spcAft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Informační bezpečnost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(2023/008/R) – Řízení rizik v oblasti bezpečnosti informací (předmět, definice) – 22. 02. 2026 (8 str.)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(2023/009/R) – Řízení rizik v oblasti bezpečnosti informací (IS.D.OR) – 22. 02. 2026 (140 str.)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(2023/010/R) – Řízení rizik v oblasti bezpečnosti informací (IS.AR) – 22. 02. 2026 (76 str.)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6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Termín dokončení 09. 09. 2024, prohlídka DESU 16. 09. 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7EFD50-F6EE-EA09-4FF8-28AD1E8E1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74" y="2608737"/>
            <a:ext cx="6006429" cy="40310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6C0BE77-19DC-06A2-DD7F-0E49EA773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655" y="2608737"/>
            <a:ext cx="4206824" cy="4031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731945-8FEC-B99C-4695-63C821CE43A3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Otevření křižovatky TWY D-F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Otevření od 16. 09. 2024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D110E63-0DDF-8990-AAAC-80461D4C7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647" y="3059663"/>
            <a:ext cx="5679166" cy="3501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2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731945-8FEC-B99C-4695-63C821CE43A3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B8B728-9FD3-3D45-AD08-3165C225A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2018394"/>
            <a:ext cx="4672012" cy="4665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Garáží zimní techniky, rekonstrukce staré budovy HZS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rojekční práce na DSP a DÚR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ředpoklad dokončení 2. kvartál 2025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DFA235-9148-576C-9BE9-38A64C932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8" y="3252353"/>
            <a:ext cx="7246150" cy="3439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Prodloužení P2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konec 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372150-61BB-8CC7-F881-152F5D696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2489182"/>
            <a:ext cx="6407592" cy="4212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8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343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Apron LF</a:t>
            </a: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cs-CZ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Položení asfaltu ve dnech 02. - 06. 09.2024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 09. 2024 Přípravné práce – řezání, sekání, ruční bourání; sanace parkoviště, pokládka před halou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 09. 2024 Frézování živičného krytu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04. 09. 2024 Řezání, sekání, zametání, postřik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- 06. 09. 2024 Pokládka asfaltobetonu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0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2024</a:t>
            </a:r>
          </a:p>
          <a:p>
            <a:pPr algn="ctr" defTabSz="0"/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Čtvrtek, pátek 19. – 20. 9., 09:00-19:00 LT – přílety a nácviky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Sobota 21. 09. program 08:30 – 17:00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Neděle 22. 09. program 08:30 – 18:00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Pondělí 23. 09. odlety účastníků 10:00 – 15:00 LT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době letového programu So a Ne nepovolujeme žádné pohyby mimo pravidelné lety, Čt a Pá výjimečně a po koordinaci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1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36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2024</a:t>
            </a:r>
          </a:p>
          <a:p>
            <a:pPr algn="ctr" defTabSz="0"/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Přemístění letadel Wizz Air z areálu OKA na APN S3 – od 09. 09. – 13. 09.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Uvolnění APN N1, N2 a N3 (pátek 07:00 – pondělí  15:00 hod.)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Striktní zákaz pohybu po letové dynamice na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AirShow Office – možná změna prostor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8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2024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9C5A02-F66A-012F-3C5A-D6FC8B2B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722" y="2245927"/>
            <a:ext cx="12192000" cy="394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9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06. 2024 Opuštěné zavazadlo (02/2024)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1077, 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Výzva rozhlasem pro majitele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Zavazadlo zkontrolováno rentgenem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ajit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se 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zavazadl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přihlásil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PČR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LVB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výbor pro bezpečnost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03.  09.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LVB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Demarcated area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prostoru Demarcated area (DA) – OKO č.4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Bezpečnostní pravidla prostoru DA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Kontrolní činnost provozovatele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192510B-5DCF-2EC0-BFF2-F2BDF8A0F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82" y="3188855"/>
            <a:ext cx="2929998" cy="292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LVB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Demarcated area</a:t>
            </a: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09386A-2035-7452-A040-269EED7D5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41" y="1964438"/>
            <a:ext cx="9544917" cy="4868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5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44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07. 06. 2024 Zablokované přední kolo (Ultralight)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1057,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Zablokované přední podvozkové kolo Ultralightu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Jednotka nasadila pod zaseknuté kolo letadla transportní podvozek a poté letadlo odtlačila ručně na odbavovací plochu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5CDC298-8114-482C-A413-CA23071FF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3" y="3916650"/>
            <a:ext cx="5032664" cy="2835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251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nn-NO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 06. 2024 Poškození skla kokpitu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1063,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B737, Pilot před přistáním hlásil prasklé přední okno v kokpitu letadla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náhradním letadlem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96F00A-6A75-88E6-4AC3-4DEE63ECD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218" y="3070968"/>
            <a:ext cx="4774331" cy="3580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5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sv-SE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 06. 2024 Únik provozních kapalin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 1064,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provozních kapalin na APN S cca 1 x 1 m z loaderu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HZS, ÚSM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89C28CD-2BBD-6B8D-C3E4-CAD58B840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71" y="3298168"/>
            <a:ext cx="4983217" cy="28072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D3A147C-CF2C-534A-5AF3-E219BF659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480" y="3298168"/>
            <a:ext cx="4983217" cy="280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0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6D8644C9B91B49832A72FCB4405064" ma:contentTypeVersion="0" ma:contentTypeDescription="Vytvoří nový dokument" ma:contentTypeScope="" ma:versionID="d54f3275d2bb52365cc481092a8156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1CF7BD-548D-412B-B6BF-BFC92DEB7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AC2446-0A0D-4A30-9556-3C4332E879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7B4C5B-78D1-4050-BA1A-FAC4653A718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11987</TotalTime>
  <Words>2727</Words>
  <Application>Microsoft Office PowerPoint</Application>
  <PresentationFormat>Širokoúhlá obrazovka</PresentationFormat>
  <Paragraphs>411</Paragraphs>
  <Slides>63</Slides>
  <Notes>63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2023_12_05 LRST</dc:title>
  <dc:creator>Pustějovská Kateřina</dc:creator>
  <cp:lastModifiedBy>Smolon Marek</cp:lastModifiedBy>
  <cp:revision>501</cp:revision>
  <cp:lastPrinted>2021-08-17T10:50:42Z</cp:lastPrinted>
  <dcterms:created xsi:type="dcterms:W3CDTF">2021-07-13T09:26:48Z</dcterms:created>
  <dcterms:modified xsi:type="dcterms:W3CDTF">2024-09-04T11:01:09Z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0x010100856D8644C9B91B49832A72FCB4405064</vt:lpwstr>
  </property>
</Properties>
</file>